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88" r:id="rId3"/>
    <p:sldId id="294" r:id="rId4"/>
    <p:sldId id="302" r:id="rId5"/>
    <p:sldId id="313" r:id="rId6"/>
    <p:sldId id="315" r:id="rId7"/>
    <p:sldId id="314" r:id="rId8"/>
    <p:sldId id="312" r:id="rId9"/>
    <p:sldId id="310" r:id="rId10"/>
    <p:sldId id="297" r:id="rId11"/>
    <p:sldId id="305" r:id="rId12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Милославская Анна Сергеевна" initials="МАС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4EC275"/>
    <a:srgbClr val="3CD48F"/>
    <a:srgbClr val="1F8D5B"/>
    <a:srgbClr val="1F9D7F"/>
    <a:srgbClr val="198168"/>
    <a:srgbClr val="246F0F"/>
    <a:srgbClr val="D71313"/>
    <a:srgbClr val="66A4FF"/>
    <a:srgbClr val="AFC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3" autoAdjust="0"/>
    <p:restoredTop sz="99884" autoAdjust="0"/>
  </p:normalViewPr>
  <p:slideViewPr>
    <p:cSldViewPr snapToGrid="0">
      <p:cViewPr>
        <p:scale>
          <a:sx n="119" d="100"/>
          <a:sy n="119" d="100"/>
        </p:scale>
        <p:origin x="-126" y="-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026DA1-1A8E-4689-8E01-1CAACAD7E686}" type="doc">
      <dgm:prSet loTypeId="urn:microsoft.com/office/officeart/2005/8/layout/default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FE6F700-4A67-4B56-9FFD-907B1A72C9DA}" type="pres">
      <dgm:prSet presAssocID="{7C026DA1-1A8E-4689-8E01-1CAACAD7E68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B0F15A6C-28CF-4243-8241-3769D4FFDB25}" type="presOf" srcId="{7C026DA1-1A8E-4689-8E01-1CAACAD7E686}" destId="{4FE6F700-4A67-4B56-9FFD-907B1A72C9DA}" srcOrd="0" destOrd="0" presId="urn:microsoft.com/office/officeart/2005/8/layout/default#2"/>
  </dgm:cxnLst>
  <dgm:bg>
    <a:solidFill>
      <a:schemeClr val="accent1">
        <a:lumMod val="40000"/>
        <a:lumOff val="6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026DA1-1A8E-4689-8E01-1CAACAD7E686}" type="doc">
      <dgm:prSet loTypeId="urn:microsoft.com/office/officeart/2005/8/layout/default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FE6F700-4A67-4B56-9FFD-907B1A72C9DA}" type="pres">
      <dgm:prSet presAssocID="{7C026DA1-1A8E-4689-8E01-1CAACAD7E68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B9BC17A6-3650-41E4-8ECA-F18CEA5CCA1C}" type="presOf" srcId="{7C026DA1-1A8E-4689-8E01-1CAACAD7E686}" destId="{4FE6F700-4A67-4B56-9FFD-907B1A72C9DA}" srcOrd="0" destOrd="0" presId="urn:microsoft.com/office/officeart/2005/8/layout/default#2"/>
  </dgm:cxnLst>
  <dgm:bg>
    <a:solidFill>
      <a:schemeClr val="accent1">
        <a:lumMod val="40000"/>
        <a:lumOff val="6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C026DA1-1A8E-4689-8E01-1CAACAD7E686}" type="doc">
      <dgm:prSet loTypeId="urn:microsoft.com/office/officeart/2005/8/layout/default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FE6F700-4A67-4B56-9FFD-907B1A72C9DA}" type="pres">
      <dgm:prSet presAssocID="{7C026DA1-1A8E-4689-8E01-1CAACAD7E68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0AA7C45-EA20-4EDB-8869-6A332FC32A65}" type="presOf" srcId="{7C026DA1-1A8E-4689-8E01-1CAACAD7E686}" destId="{4FE6F700-4A67-4B56-9FFD-907B1A72C9DA}" srcOrd="0" destOrd="0" presId="urn:microsoft.com/office/officeart/2005/8/layout/default#2"/>
  </dgm:cxnLst>
  <dgm:bg>
    <a:solidFill>
      <a:schemeClr val="accent1">
        <a:lumMod val="40000"/>
        <a:lumOff val="6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C026DA1-1A8E-4689-8E01-1CAACAD7E686}" type="doc">
      <dgm:prSet loTypeId="urn:microsoft.com/office/officeart/2005/8/layout/default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FE6F700-4A67-4B56-9FFD-907B1A72C9DA}" type="pres">
      <dgm:prSet presAssocID="{7C026DA1-1A8E-4689-8E01-1CAACAD7E68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95D12B88-8003-43C5-B1F5-151A4F781343}" type="presOf" srcId="{7C026DA1-1A8E-4689-8E01-1CAACAD7E686}" destId="{4FE6F700-4A67-4B56-9FFD-907B1A72C9DA}" srcOrd="0" destOrd="0" presId="urn:microsoft.com/office/officeart/2005/8/layout/default#2"/>
  </dgm:cxnLst>
  <dgm:bg>
    <a:solidFill>
      <a:schemeClr val="accent1">
        <a:lumMod val="40000"/>
        <a:lumOff val="6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C026DA1-1A8E-4689-8E01-1CAACAD7E686}" type="doc">
      <dgm:prSet loTypeId="urn:microsoft.com/office/officeart/2005/8/layout/default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FE6F700-4A67-4B56-9FFD-907B1A72C9DA}" type="pres">
      <dgm:prSet presAssocID="{7C026DA1-1A8E-4689-8E01-1CAACAD7E68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761E166-F9C7-4213-AFFB-D058B79B8C6A}" type="presOf" srcId="{7C026DA1-1A8E-4689-8E01-1CAACAD7E686}" destId="{4FE6F700-4A67-4B56-9FFD-907B1A72C9DA}" srcOrd="0" destOrd="0" presId="urn:microsoft.com/office/officeart/2005/8/layout/default#2"/>
  </dgm:cxnLst>
  <dgm:bg>
    <a:solidFill>
      <a:schemeClr val="accent1">
        <a:lumMod val="40000"/>
        <a:lumOff val="6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8607-E309-4D77-9A8A-6CBA5C1AA0FA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D5385-96D2-48E8-A716-C535F79E0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995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8607-E309-4D77-9A8A-6CBA5C1AA0FA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D5385-96D2-48E8-A716-C535F79E0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289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8607-E309-4D77-9A8A-6CBA5C1AA0FA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D5385-96D2-48E8-A716-C535F79E0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501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FA7D3-9BA1-47CB-8F82-5D6A60CBB1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A87E-05B4-48C9-B023-5115EC10D82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542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FA7D3-9BA1-47CB-8F82-5D6A60CBB1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A87E-05B4-48C9-B023-5115EC10D82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4041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FA7D3-9BA1-47CB-8F82-5D6A60CBB1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A87E-05B4-48C9-B023-5115EC10D82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743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FA7D3-9BA1-47CB-8F82-5D6A60CBB1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A87E-05B4-48C9-B023-5115EC10D82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5322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FA7D3-9BA1-47CB-8F82-5D6A60CBB1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A87E-05B4-48C9-B023-5115EC10D82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1277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FA7D3-9BA1-47CB-8F82-5D6A60CBB1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A87E-05B4-48C9-B023-5115EC10D82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4036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FA7D3-9BA1-47CB-8F82-5D6A60CBB1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A87E-05B4-48C9-B023-5115EC10D82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1640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FA7D3-9BA1-47CB-8F82-5D6A60CBB1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A87E-05B4-48C9-B023-5115EC10D82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993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8607-E309-4D77-9A8A-6CBA5C1AA0FA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D5385-96D2-48E8-A716-C535F79E0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4969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FA7D3-9BA1-47CB-8F82-5D6A60CBB1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A87E-05B4-48C9-B023-5115EC10D82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4553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FA7D3-9BA1-47CB-8F82-5D6A60CBB1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A87E-05B4-48C9-B023-5115EC10D82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2883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FA7D3-9BA1-47CB-8F82-5D6A60CBB1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A87E-05B4-48C9-B023-5115EC10D82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048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8607-E309-4D77-9A8A-6CBA5C1AA0FA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D5385-96D2-48E8-A716-C535F79E0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210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8607-E309-4D77-9A8A-6CBA5C1AA0FA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D5385-96D2-48E8-A716-C535F79E0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12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8607-E309-4D77-9A8A-6CBA5C1AA0FA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D5385-96D2-48E8-A716-C535F79E0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167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8607-E309-4D77-9A8A-6CBA5C1AA0FA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D5385-96D2-48E8-A716-C535F79E0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99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8607-E309-4D77-9A8A-6CBA5C1AA0FA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D5385-96D2-48E8-A716-C535F79E0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657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8607-E309-4D77-9A8A-6CBA5C1AA0FA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D5385-96D2-48E8-A716-C535F79E0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526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8607-E309-4D77-9A8A-6CBA5C1AA0FA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D5385-96D2-48E8-A716-C535F79E0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92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E8607-E309-4D77-9A8A-6CBA5C1AA0FA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D5385-96D2-48E8-A716-C535F79E0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357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FA7D3-9BA1-47CB-8F82-5D6A60CBB1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2A87E-05B4-48C9-B023-5115EC10D82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436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4.jpeg"/><Relationship Id="rId12" Type="http://schemas.openxmlformats.org/officeDocument/2006/relationships/image" Target="../media/image1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11" Type="http://schemas.openxmlformats.org/officeDocument/2006/relationships/image" Target="../media/image18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7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4.jpeg"/><Relationship Id="rId12" Type="http://schemas.openxmlformats.org/officeDocument/2006/relationships/image" Target="../media/image19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11" Type="http://schemas.openxmlformats.org/officeDocument/2006/relationships/image" Target="../media/image18.png"/><Relationship Id="rId5" Type="http://schemas.openxmlformats.org/officeDocument/2006/relationships/diagramColors" Target="../diagrams/colors2.xml"/><Relationship Id="rId10" Type="http://schemas.openxmlformats.org/officeDocument/2006/relationships/image" Target="../media/image17.pn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4.jpeg"/><Relationship Id="rId12" Type="http://schemas.openxmlformats.org/officeDocument/2006/relationships/image" Target="../media/image19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11" Type="http://schemas.openxmlformats.org/officeDocument/2006/relationships/image" Target="../media/image18.png"/><Relationship Id="rId5" Type="http://schemas.openxmlformats.org/officeDocument/2006/relationships/diagramColors" Target="../diagrams/colors3.xml"/><Relationship Id="rId10" Type="http://schemas.openxmlformats.org/officeDocument/2006/relationships/image" Target="../media/image17.pn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14.jpeg"/><Relationship Id="rId12" Type="http://schemas.openxmlformats.org/officeDocument/2006/relationships/image" Target="../media/image19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11" Type="http://schemas.openxmlformats.org/officeDocument/2006/relationships/image" Target="../media/image18.png"/><Relationship Id="rId5" Type="http://schemas.openxmlformats.org/officeDocument/2006/relationships/diagramColors" Target="../diagrams/colors4.xml"/><Relationship Id="rId10" Type="http://schemas.openxmlformats.org/officeDocument/2006/relationships/image" Target="../media/image17.png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14.jpeg"/><Relationship Id="rId12" Type="http://schemas.openxmlformats.org/officeDocument/2006/relationships/image" Target="../media/image19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11" Type="http://schemas.openxmlformats.org/officeDocument/2006/relationships/image" Target="../media/image18.png"/><Relationship Id="rId5" Type="http://schemas.openxmlformats.org/officeDocument/2006/relationships/diagramColors" Target="../diagrams/colors5.xml"/><Relationship Id="rId10" Type="http://schemas.openxmlformats.org/officeDocument/2006/relationships/image" Target="../media/image17.png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35"/>
            <a:ext cx="12192000" cy="6855565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7325427" y="5847182"/>
            <a:ext cx="4540990" cy="5857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endParaRPr lang="ru-RU" sz="18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599" y="2927564"/>
            <a:ext cx="9809018" cy="2494516"/>
          </a:xfrm>
        </p:spPr>
        <p:txBody>
          <a:bodyPr>
            <a:noAutofit/>
          </a:bodyPr>
          <a:lstStyle/>
          <a:p>
            <a:pPr>
              <a:spcBef>
                <a:spcPts val="900"/>
              </a:spcBef>
            </a:pPr>
            <a:r>
              <a:rPr lang="ru-RU" sz="3200" b="1" kern="500" spc="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Аналитический отчет </a:t>
            </a:r>
          </a:p>
          <a:p>
            <a:pPr>
              <a:spcBef>
                <a:spcPts val="900"/>
              </a:spcBef>
            </a:pPr>
            <a:r>
              <a:rPr lang="ru-RU" sz="3200" b="1" kern="500" spc="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юридическом оформлении создания Региональной ассоциации органов по аккредитации </a:t>
            </a:r>
          </a:p>
          <a:p>
            <a:pPr>
              <a:spcBef>
                <a:spcPts val="900"/>
              </a:spcBef>
            </a:pPr>
            <a:r>
              <a:rPr lang="ru-RU" sz="3200" b="1" kern="500" spc="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(РОА)</a:t>
            </a:r>
          </a:p>
          <a:p>
            <a:pPr>
              <a:spcBef>
                <a:spcPts val="900"/>
              </a:spcBef>
            </a:pPr>
            <a:endParaRPr lang="ru-RU" sz="3200" b="1" kern="500" spc="1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900"/>
              </a:spcBef>
            </a:pPr>
            <a:r>
              <a:rPr lang="ru-RU" sz="2000" b="1" kern="500" spc="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Бишкек, Киргизия, 2017 г</a:t>
            </a:r>
            <a:r>
              <a:rPr lang="ru-RU" b="1" kern="500" spc="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b="1" kern="500" spc="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94" y="214943"/>
            <a:ext cx="4458834" cy="1950741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86794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515896"/>
            <a:ext cx="12192000" cy="1325563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СПАСИБО ЗА ВНИМАНИЕ!</a:t>
            </a:r>
            <a:endParaRPr lang="ru-RU" sz="32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295" y="-104274"/>
            <a:ext cx="4959763" cy="2173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419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309254"/>
          </a:xfrm>
          <a:solidFill>
            <a:srgbClr val="0070C0"/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Опросник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о юридическом оформлении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Региональной ассоциации органов по аккредитации (РОА)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5" name="Блок-схема: документ 4"/>
          <p:cNvSpPr/>
          <p:nvPr/>
        </p:nvSpPr>
        <p:spPr>
          <a:xfrm>
            <a:off x="187035" y="1537856"/>
            <a:ext cx="3859565" cy="4669762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Вопросы: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18711" y="1339516"/>
            <a:ext cx="6341965" cy="11001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1</a:t>
            </a:r>
            <a:r>
              <a:rPr lang="ru-RU" sz="20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. </a:t>
            </a:r>
            <a:r>
              <a:rPr lang="ru-RU" sz="1600" b="1" dirty="0">
                <a:solidFill>
                  <a:schemeClr val="tx1"/>
                </a:solidFill>
              </a:rPr>
              <a:t>В какой организационно-правовой форме может быть зарегистрирована региональная организация органов по </a:t>
            </a:r>
            <a:r>
              <a:rPr lang="ru-RU" sz="1600" b="1" dirty="0" smtClean="0">
                <a:solidFill>
                  <a:schemeClr val="tx1"/>
                </a:solidFill>
              </a:rPr>
              <a:t>аккредитации в </a:t>
            </a:r>
            <a:r>
              <a:rPr lang="ru-RU" sz="1600" b="1" dirty="0">
                <a:solidFill>
                  <a:schemeClr val="tx1"/>
                </a:solidFill>
              </a:rPr>
              <a:t>соответствии с национальным </a:t>
            </a:r>
            <a:r>
              <a:rPr lang="ru-RU" sz="1600" b="1" dirty="0" smtClean="0">
                <a:solidFill>
                  <a:schemeClr val="tx1"/>
                </a:solidFill>
              </a:rPr>
              <a:t>законодательством?</a:t>
            </a:r>
            <a:endParaRPr lang="ru-RU" sz="16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18709" y="2439659"/>
            <a:ext cx="6341967" cy="86177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2. </a:t>
            </a:r>
            <a:r>
              <a:rPr lang="ru-RU" sz="1600" b="1" dirty="0"/>
              <a:t>Могут ли быть в составе учредителей региональной организации органов по </a:t>
            </a:r>
            <a:r>
              <a:rPr lang="ru-RU" sz="1600" b="1" dirty="0" smtClean="0"/>
              <a:t>аккредитации, зарегистрированной </a:t>
            </a:r>
            <a:r>
              <a:rPr lang="ru-RU" sz="1600" b="1" dirty="0"/>
              <a:t>в национальной </a:t>
            </a:r>
            <a:r>
              <a:rPr lang="ru-RU" sz="1600" b="1" dirty="0" smtClean="0"/>
              <a:t>юрисдикции, организации-нерезиденты?</a:t>
            </a:r>
            <a:r>
              <a:rPr lang="ru-RU" sz="16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 </a:t>
            </a:r>
            <a:endParaRPr lang="ru-RU" sz="16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18707" y="3301433"/>
            <a:ext cx="6341967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3. </a:t>
            </a:r>
            <a:r>
              <a:rPr lang="ru-RU" sz="1600" b="1" dirty="0"/>
              <a:t>Имеется ли в стране специальное нормативное регулирование для организаций с иностранным участием, зарегистрированным в национальной юрисдикции</a:t>
            </a:r>
            <a:r>
              <a:rPr lang="ru-RU" b="1" dirty="0"/>
              <a:t>?</a:t>
            </a:r>
            <a:endParaRPr lang="ru-RU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18708" y="4224763"/>
            <a:ext cx="6341967" cy="135421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4. </a:t>
            </a:r>
            <a:r>
              <a:rPr lang="ru-RU" sz="1600" b="1" dirty="0"/>
              <a:t>Имеет ли право национальный орган по аккредитации заключать международные договоры межведомственного </a:t>
            </a:r>
            <a:r>
              <a:rPr lang="ru-RU" sz="1600" b="1" dirty="0" smtClean="0"/>
              <a:t>характера? </a:t>
            </a:r>
          </a:p>
          <a:p>
            <a:pPr lvl="0"/>
            <a:r>
              <a:rPr lang="ru-RU" sz="1600" b="1" dirty="0"/>
              <a:t> </a:t>
            </a:r>
            <a:r>
              <a:rPr lang="ru-RU" sz="1600" b="1" dirty="0" smtClean="0"/>
              <a:t>     Если </a:t>
            </a:r>
            <a:r>
              <a:rPr lang="ru-RU" sz="1600" b="1" dirty="0"/>
              <a:t>нет – какой орган государственной власти может </a:t>
            </a:r>
            <a:r>
              <a:rPr lang="ru-RU" sz="1600" b="1" dirty="0" smtClean="0"/>
              <a:t>    </a:t>
            </a:r>
          </a:p>
          <a:p>
            <a:pPr lvl="0"/>
            <a:r>
              <a:rPr lang="ru-RU" sz="1600" b="1" dirty="0"/>
              <a:t> </a:t>
            </a:r>
            <a:r>
              <a:rPr lang="ru-RU" sz="1600" b="1" dirty="0" smtClean="0"/>
              <a:t>     выступить </a:t>
            </a:r>
            <a:r>
              <a:rPr lang="ru-RU" sz="1600" b="1" dirty="0"/>
              <a:t>в данном случае качестве подписанта?</a:t>
            </a:r>
            <a:endParaRPr lang="ru-RU" sz="16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18709" y="5578980"/>
            <a:ext cx="6341967" cy="861774"/>
          </a:xfrm>
          <a:prstGeom prst="rect">
            <a:avLst/>
          </a:prstGeom>
          <a:solidFill>
            <a:srgbClr val="4EC275"/>
          </a:solidFill>
        </p:spPr>
        <p:txBody>
          <a:bodyPr wrap="square" rtlCol="0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b="1" dirty="0" smtClean="0"/>
              <a:t>5</a:t>
            </a:r>
            <a:r>
              <a:rPr lang="ru-RU" sz="1600" b="1" dirty="0" smtClean="0"/>
              <a:t>. Имеет </a:t>
            </a:r>
            <a:r>
              <a:rPr lang="ru-RU" sz="1600" b="1" dirty="0"/>
              <a:t>ли право национальный орган по аккредитации выступать в качестве </a:t>
            </a:r>
            <a:r>
              <a:rPr lang="ru-RU" sz="1600" b="1" dirty="0" smtClean="0"/>
              <a:t>учредителя/соучредителя </a:t>
            </a:r>
            <a:r>
              <a:rPr lang="ru-RU" sz="1600" b="1" dirty="0"/>
              <a:t>некоммерческой организации в зарубежной юрисдикции?</a:t>
            </a:r>
            <a:endParaRPr lang="ru-RU" sz="16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94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75762"/>
          </a:xfrm>
          <a:solidFill>
            <a:srgbClr val="0070C0"/>
          </a:solidFill>
        </p:spPr>
        <p:txBody>
          <a:bodyPr>
            <a:normAutofit/>
          </a:bodyPr>
          <a:lstStyle/>
          <a:p>
            <a:pPr lvl="0" algn="ctr">
              <a:lnSpc>
                <a:spcPct val="130000"/>
              </a:lnSpc>
              <a:spcBef>
                <a:spcPts val="1000"/>
              </a:spcBef>
            </a:pPr>
            <a:r>
              <a:rPr lang="ru-RU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  <a:cs typeface="+mn-cs"/>
              </a:rPr>
              <a:t>Страны, принявшие участие в опросе: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71600" y="1152420"/>
            <a:ext cx="1395663" cy="3385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Армения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0010" y="5229233"/>
            <a:ext cx="1470148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ru-RU" sz="14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Азербайджан</a:t>
            </a:r>
            <a:endParaRPr lang="ru-RU" sz="14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61811" y="1128357"/>
            <a:ext cx="1355557" cy="3385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  <a:t>Беларусь</a:t>
            </a:r>
            <a:endParaRPr lang="ru-RU" sz="1600" b="1" dirty="0">
              <a:solidFill>
                <a:schemeClr val="tx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95348" y="1157319"/>
            <a:ext cx="1339515" cy="3385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  <a:t>Казахстан</a:t>
            </a:r>
            <a:endParaRPr lang="ru-RU" sz="1600" b="1" dirty="0">
              <a:solidFill>
                <a:schemeClr val="tx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61810" y="2813860"/>
            <a:ext cx="1355557" cy="3385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  <a:t>Киргизия</a:t>
            </a:r>
            <a:endParaRPr lang="ru-RU" sz="1600" b="1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71600" y="2759495"/>
            <a:ext cx="1395663" cy="3385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  <a:t>Россия</a:t>
            </a:r>
            <a:endParaRPr lang="ru-RU" sz="1600" b="1" dirty="0">
              <a:solidFill>
                <a:schemeClr val="tx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51747" y="5238270"/>
            <a:ext cx="1483896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Century Gothic" panose="020B0502020202020204" pitchFamily="34" charset="0"/>
              </a:rPr>
              <a:t>Молдова</a:t>
            </a:r>
            <a:endParaRPr lang="ru-RU" sz="1400" b="1" dirty="0" smtClean="0">
              <a:latin typeface="Century Gothic" panose="020B0502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42879" y="5238270"/>
            <a:ext cx="1524001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Century Gothic" panose="020B0502020202020204" pitchFamily="34" charset="0"/>
              </a:rPr>
              <a:t>Таджикистан</a:t>
            </a:r>
            <a:endParaRPr lang="ru-RU" sz="1400" b="1" dirty="0">
              <a:latin typeface="Century Gothic" panose="020B0502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169" y="4521392"/>
            <a:ext cx="12192000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Страны, воздержавшиеся от предложений и замечаний</a:t>
            </a:r>
            <a:r>
              <a:rPr lang="ru-RU" b="1" dirty="0" smtClean="0"/>
              <a:t>:</a:t>
            </a:r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557535" y="5222881"/>
            <a:ext cx="1548063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Century Gothic" panose="020B0502020202020204" pitchFamily="34" charset="0"/>
              </a:rPr>
              <a:t>Туркменистан</a:t>
            </a:r>
            <a:endParaRPr lang="ru-RU" sz="1400" b="1" dirty="0">
              <a:latin typeface="Century Gothic" panose="020B0502020202020204" pitchFamily="34" charset="0"/>
            </a:endParaRPr>
          </a:p>
        </p:txBody>
      </p:sp>
      <p:pic>
        <p:nvPicPr>
          <p:cNvPr id="6146" name="Picture 2" descr="C:\Users\nevmychenkovaAV\Desktop\К апрелю РГ РОА\Киргизия\Flag_of_Russia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842" y="3152414"/>
            <a:ext cx="1977768" cy="960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nevmychenkovaAV\Desktop\К апрелю РГ РОА\Киргизия\загруженное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01" y="5537010"/>
            <a:ext cx="1977767" cy="963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nevmychenkovaAV\Desktop\К апрелю РГ РОА\Киргизия\flag_belarus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714" y="1466911"/>
            <a:ext cx="1901553" cy="1019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nevmychenkovaAV\Desktop\К апрелю РГ РОА\Киргизия\Flag_of_Moldova.sv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2525" y="5540682"/>
            <a:ext cx="1965728" cy="964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9990219" y="5240281"/>
            <a:ext cx="1692443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Century Gothic" panose="020B0502020202020204" pitchFamily="34" charset="0"/>
              </a:rPr>
              <a:t>Украина</a:t>
            </a:r>
            <a:endParaRPr lang="ru-RU" sz="1600" b="1" dirty="0">
              <a:latin typeface="Century Gothic" panose="020B0502020202020204" pitchFamily="34" charset="0"/>
            </a:endParaRPr>
          </a:p>
        </p:txBody>
      </p:sp>
      <p:pic>
        <p:nvPicPr>
          <p:cNvPr id="6151" name="Picture 7" descr="Картинки по запросу флаг украина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5683" y="5537010"/>
            <a:ext cx="2101517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Users\nevmychenkovaAV\Desktop\К апрелю РГ РОА\Киргизия\Flag_of_Tajikistan.svg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5509" y="5546047"/>
            <a:ext cx="1898743" cy="954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5" name="Picture 11" descr="Картинки по запросу флаг туркменистан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9420" y="5535317"/>
            <a:ext cx="1864294" cy="964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684" y="1495873"/>
            <a:ext cx="1977769" cy="990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0217" y="1495873"/>
            <a:ext cx="1936484" cy="990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9" name="Picture 15" descr="C:\Users\nevmychenkovaAV\Desktop\К апрелю РГ РОА\Киргизия\fb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598" y="3124025"/>
            <a:ext cx="1936484" cy="989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Picture 16" descr="C:\Users\nevmychenkovaAV\Desktop\К апрелю РГ РОА\Киргизия\Flag_of_Kyrgyzstan.svg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9825" y="3141045"/>
            <a:ext cx="1904160" cy="972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8909082" y="2792899"/>
            <a:ext cx="1405992" cy="3385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  <a:t>Узбекистан</a:t>
            </a:r>
            <a:endParaRPr lang="ru-RU" sz="1600" b="1" dirty="0">
              <a:solidFill>
                <a:schemeClr val="tx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34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0636276"/>
              </p:ext>
            </p:extLst>
          </p:nvPr>
        </p:nvGraphicFramePr>
        <p:xfrm>
          <a:off x="0" y="1325564"/>
          <a:ext cx="12192000" cy="55324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solidFill>
            <a:srgbClr val="0070C0"/>
          </a:solidFill>
        </p:spPr>
        <p:txBody>
          <a:bodyPr>
            <a:noAutofit/>
          </a:bodyPr>
          <a:lstStyle/>
          <a:p>
            <a:pPr lvl="0" algn="ctr"/>
            <a: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Вопрос 1</a:t>
            </a:r>
            <a:b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</a:br>
            <a: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Организационно-правовая форма РОА 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0531643" y="1966013"/>
            <a:ext cx="1660357" cy="368883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1440" tIns="91440" rIns="91440" bIns="9144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400" b="1" kern="1200" dirty="0">
              <a:solidFill>
                <a:srgbClr val="FF0000"/>
              </a:solidFill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1" y="1956887"/>
            <a:ext cx="1796716" cy="1220862"/>
            <a:chOff x="9379400" y="120632"/>
            <a:chExt cx="2807476" cy="5291170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9379400" y="120632"/>
              <a:ext cx="2807476" cy="5291170"/>
            </a:xfrm>
            <a:prstGeom prst="rect">
              <a:avLst/>
            </a:prstGeom>
            <a:blipFill rotWithShape="0">
              <a:blip r:embed="rId7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ru-RU" dirty="0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9379400" y="120632"/>
              <a:ext cx="2807476" cy="52911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600" b="1" kern="1200" dirty="0">
                <a:solidFill>
                  <a:srgbClr val="FF0000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30" name="Прямоугольник 29"/>
          <p:cNvSpPr/>
          <p:nvPr/>
        </p:nvSpPr>
        <p:spPr>
          <a:xfrm>
            <a:off x="6388158" y="1977420"/>
            <a:ext cx="1945717" cy="103047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kern="1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Не имеется специального регулирования применительно к РОА</a:t>
            </a:r>
            <a:endParaRPr lang="ru-RU" sz="1400" b="1" kern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2" name="Группа 31"/>
          <p:cNvGrpSpPr/>
          <p:nvPr/>
        </p:nvGrpSpPr>
        <p:grpSpPr>
          <a:xfrm>
            <a:off x="1867029" y="1956888"/>
            <a:ext cx="2247771" cy="1220862"/>
            <a:chOff x="4936687" y="617802"/>
            <a:chExt cx="2486526" cy="4713119"/>
          </a:xfrm>
        </p:grpSpPr>
        <p:sp>
          <p:nvSpPr>
            <p:cNvPr id="33" name="Прямоугольник 32"/>
            <p:cNvSpPr/>
            <p:nvPr/>
          </p:nvSpPr>
          <p:spPr>
            <a:xfrm>
              <a:off x="4936687" y="617802"/>
              <a:ext cx="2267563" cy="4713119"/>
            </a:xfrm>
            <a:prstGeom prst="rect">
              <a:avLst/>
            </a:prstGeom>
            <a:blipFill rotWithShape="0">
              <a:blip r:embed="rId8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Прямоугольник 33"/>
            <p:cNvSpPr/>
            <p:nvPr/>
          </p:nvSpPr>
          <p:spPr>
            <a:xfrm>
              <a:off x="5012109" y="617802"/>
              <a:ext cx="2411104" cy="42968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b="1" kern="12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42" name="Прямоугольник 41"/>
          <p:cNvSpPr/>
          <p:nvPr/>
        </p:nvSpPr>
        <p:spPr>
          <a:xfrm>
            <a:off x="4240742" y="1966013"/>
            <a:ext cx="1915239" cy="375385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000" b="1" kern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60011" y="1977420"/>
            <a:ext cx="19232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Имеется специальное </a:t>
            </a:r>
            <a:r>
              <a:rPr lang="ru-RU" sz="1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регулирования применительно к РОА</a:t>
            </a:r>
          </a:p>
        </p:txBody>
      </p:sp>
      <p:grpSp>
        <p:nvGrpSpPr>
          <p:cNvPr id="44" name="Группа 43"/>
          <p:cNvGrpSpPr/>
          <p:nvPr/>
        </p:nvGrpSpPr>
        <p:grpSpPr>
          <a:xfrm>
            <a:off x="8286228" y="2012786"/>
            <a:ext cx="1844361" cy="1164964"/>
            <a:chOff x="2451432" y="617802"/>
            <a:chExt cx="2411104" cy="4296831"/>
          </a:xfrm>
        </p:grpSpPr>
        <p:sp>
          <p:nvSpPr>
            <p:cNvPr id="45" name="Прямоугольник 44"/>
            <p:cNvSpPr/>
            <p:nvPr/>
          </p:nvSpPr>
          <p:spPr>
            <a:xfrm>
              <a:off x="2451432" y="617802"/>
              <a:ext cx="2411104" cy="4296831"/>
            </a:xfrm>
            <a:prstGeom prst="rect">
              <a:avLst/>
            </a:prstGeom>
            <a:blipFill rotWithShape="0">
              <a:blip r:embed="rId9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6" name="Прямоугольник 45"/>
            <p:cNvSpPr/>
            <p:nvPr/>
          </p:nvSpPr>
          <p:spPr>
            <a:xfrm>
              <a:off x="2451432" y="617802"/>
              <a:ext cx="2411104" cy="42968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47650" tIns="247650" rIns="247650" bIns="24765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6500" b="1" kern="12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3994485" y="1966013"/>
            <a:ext cx="2145150" cy="1211737"/>
            <a:chOff x="5012109" y="617802"/>
            <a:chExt cx="2411104" cy="4296831"/>
          </a:xfrm>
        </p:grpSpPr>
        <p:sp>
          <p:nvSpPr>
            <p:cNvPr id="48" name="Прямоугольник 47"/>
            <p:cNvSpPr/>
            <p:nvPr/>
          </p:nvSpPr>
          <p:spPr>
            <a:xfrm>
              <a:off x="5012110" y="617802"/>
              <a:ext cx="2289936" cy="4296831"/>
            </a:xfrm>
            <a:prstGeom prst="rect">
              <a:avLst/>
            </a:prstGeom>
            <a:blipFill rotWithShape="0">
              <a:blip r:embed="rId10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9" name="Прямоугольник 48"/>
            <p:cNvSpPr/>
            <p:nvPr/>
          </p:nvSpPr>
          <p:spPr>
            <a:xfrm>
              <a:off x="5012109" y="617802"/>
              <a:ext cx="2411104" cy="42968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b="1" kern="12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52" name="Прямоугольник 51"/>
          <p:cNvSpPr/>
          <p:nvPr/>
        </p:nvSpPr>
        <p:spPr>
          <a:xfrm>
            <a:off x="6139634" y="1998098"/>
            <a:ext cx="2041839" cy="1179651"/>
          </a:xfrm>
          <a:prstGeom prst="rect">
            <a:avLst/>
          </a:prstGeom>
          <a:blipFill rotWithShape="0">
            <a:blip r:embed="rId11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7" name="Группа 56"/>
          <p:cNvGrpSpPr/>
          <p:nvPr/>
        </p:nvGrpSpPr>
        <p:grpSpPr>
          <a:xfrm>
            <a:off x="10187697" y="2021912"/>
            <a:ext cx="2004303" cy="1155838"/>
            <a:chOff x="2451432" y="617802"/>
            <a:chExt cx="2411104" cy="4296831"/>
          </a:xfrm>
        </p:grpSpPr>
        <p:sp>
          <p:nvSpPr>
            <p:cNvPr id="58" name="Прямоугольник 57"/>
            <p:cNvSpPr/>
            <p:nvPr/>
          </p:nvSpPr>
          <p:spPr>
            <a:xfrm>
              <a:off x="2451432" y="617802"/>
              <a:ext cx="2411104" cy="4296831"/>
            </a:xfrm>
            <a:prstGeom prst="rect">
              <a:avLst/>
            </a:prstGeom>
            <a:blipFill rotWithShape="0">
              <a:blip r:embed="rId12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9" name="Прямоугольник 58"/>
            <p:cNvSpPr/>
            <p:nvPr/>
          </p:nvSpPr>
          <p:spPr>
            <a:xfrm>
              <a:off x="2451432" y="617802"/>
              <a:ext cx="2411104" cy="42968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47650" tIns="247650" rIns="247650" bIns="24765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6500" b="1" kern="12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60" name="Прямоугольник 59"/>
          <p:cNvSpPr/>
          <p:nvPr/>
        </p:nvSpPr>
        <p:spPr>
          <a:xfrm>
            <a:off x="8245644" y="2043194"/>
            <a:ext cx="1884945" cy="100896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b="1" kern="12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10295020" y="2011716"/>
            <a:ext cx="1942053" cy="48094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8245645" y="2136126"/>
            <a:ext cx="1942052" cy="2862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b="1" kern="12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" y="3256545"/>
            <a:ext cx="1796717" cy="27752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Союз некоммерческих организаций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algn="ctr"/>
            <a:endParaRPr lang="ru-RU" sz="16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1867029" y="3256547"/>
            <a:ext cx="2049833" cy="27752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Некоммерческая организация в форме ассоциации или союза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algn="ctr"/>
            <a:endParaRPr lang="ru-RU" sz="16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994486" y="3256548"/>
            <a:ext cx="2037346" cy="27752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Некоммерческая организация в форме учреждения, общественного объединения, акционерного общества 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6139635" y="3256548"/>
            <a:ext cx="2041839" cy="27752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Воздержались 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от ответа</a:t>
            </a:r>
          </a:p>
          <a:p>
            <a:pPr algn="ctr"/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8286227" y="3256548"/>
            <a:ext cx="1844362" cy="27752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Некоммерческая организация в форме ассоциации или союза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10187697" y="3256548"/>
            <a:ext cx="2000291" cy="27752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Совместное предприятие в виде ООО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82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1836703"/>
              </p:ext>
            </p:extLst>
          </p:nvPr>
        </p:nvGraphicFramePr>
        <p:xfrm>
          <a:off x="0" y="1325564"/>
          <a:ext cx="12192000" cy="55324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solidFill>
            <a:srgbClr val="0070C0"/>
          </a:solidFill>
        </p:spPr>
        <p:txBody>
          <a:bodyPr>
            <a:noAutofit/>
          </a:bodyPr>
          <a:lstStyle/>
          <a:p>
            <a:pPr lvl="0"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Вопрос 2</a:t>
            </a:r>
            <a:b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Состав учредителей РОА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0531643" y="1966013"/>
            <a:ext cx="1660357" cy="368883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1440" tIns="91440" rIns="91440" bIns="9144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400" b="1" kern="1200" dirty="0">
              <a:solidFill>
                <a:srgbClr val="FF0000"/>
              </a:solidFill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1" y="1956887"/>
            <a:ext cx="1796716" cy="1220862"/>
            <a:chOff x="9379400" y="120632"/>
            <a:chExt cx="2807476" cy="5291170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9379400" y="120632"/>
              <a:ext cx="2807476" cy="5291170"/>
            </a:xfrm>
            <a:prstGeom prst="rect">
              <a:avLst/>
            </a:prstGeom>
            <a:blipFill rotWithShape="0">
              <a:blip r:embed="rId7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ru-RU" dirty="0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9379400" y="120632"/>
              <a:ext cx="2807476" cy="52911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600" b="1" kern="1200" dirty="0">
                <a:solidFill>
                  <a:srgbClr val="FF0000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30" name="Прямоугольник 29"/>
          <p:cNvSpPr/>
          <p:nvPr/>
        </p:nvSpPr>
        <p:spPr>
          <a:xfrm>
            <a:off x="6388158" y="1977420"/>
            <a:ext cx="1945717" cy="103047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kern="1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Не имеется специального регулирования применительно к РОА</a:t>
            </a:r>
            <a:endParaRPr lang="ru-RU" sz="1400" b="1" kern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2" name="Группа 31"/>
          <p:cNvGrpSpPr/>
          <p:nvPr/>
        </p:nvGrpSpPr>
        <p:grpSpPr>
          <a:xfrm>
            <a:off x="1867029" y="1956888"/>
            <a:ext cx="2247771" cy="1220862"/>
            <a:chOff x="4936687" y="617802"/>
            <a:chExt cx="2486526" cy="4713119"/>
          </a:xfrm>
        </p:grpSpPr>
        <p:sp>
          <p:nvSpPr>
            <p:cNvPr id="33" name="Прямоугольник 32"/>
            <p:cNvSpPr/>
            <p:nvPr/>
          </p:nvSpPr>
          <p:spPr>
            <a:xfrm>
              <a:off x="4936687" y="617802"/>
              <a:ext cx="2267563" cy="4713119"/>
            </a:xfrm>
            <a:prstGeom prst="rect">
              <a:avLst/>
            </a:prstGeom>
            <a:blipFill rotWithShape="0">
              <a:blip r:embed="rId8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Прямоугольник 33"/>
            <p:cNvSpPr/>
            <p:nvPr/>
          </p:nvSpPr>
          <p:spPr>
            <a:xfrm>
              <a:off x="5012109" y="617802"/>
              <a:ext cx="2411104" cy="42968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b="1" kern="12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42" name="Прямоугольник 41"/>
          <p:cNvSpPr/>
          <p:nvPr/>
        </p:nvSpPr>
        <p:spPr>
          <a:xfrm>
            <a:off x="4240742" y="1966013"/>
            <a:ext cx="1915239" cy="375385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000" b="1" kern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60011" y="1977420"/>
            <a:ext cx="19232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Имеется специальное </a:t>
            </a:r>
            <a:r>
              <a:rPr lang="ru-RU" sz="1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регулирования применительно к РОА</a:t>
            </a:r>
          </a:p>
        </p:txBody>
      </p:sp>
      <p:grpSp>
        <p:nvGrpSpPr>
          <p:cNvPr id="44" name="Группа 43"/>
          <p:cNvGrpSpPr/>
          <p:nvPr/>
        </p:nvGrpSpPr>
        <p:grpSpPr>
          <a:xfrm>
            <a:off x="8286228" y="2012786"/>
            <a:ext cx="1844361" cy="1164964"/>
            <a:chOff x="2451432" y="617802"/>
            <a:chExt cx="2411104" cy="4296831"/>
          </a:xfrm>
        </p:grpSpPr>
        <p:sp>
          <p:nvSpPr>
            <p:cNvPr id="45" name="Прямоугольник 44"/>
            <p:cNvSpPr/>
            <p:nvPr/>
          </p:nvSpPr>
          <p:spPr>
            <a:xfrm>
              <a:off x="2451432" y="617802"/>
              <a:ext cx="2411104" cy="4296831"/>
            </a:xfrm>
            <a:prstGeom prst="rect">
              <a:avLst/>
            </a:prstGeom>
            <a:blipFill rotWithShape="0">
              <a:blip r:embed="rId9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6" name="Прямоугольник 45"/>
            <p:cNvSpPr/>
            <p:nvPr/>
          </p:nvSpPr>
          <p:spPr>
            <a:xfrm>
              <a:off x="2451432" y="617802"/>
              <a:ext cx="2411104" cy="42968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47650" tIns="247650" rIns="247650" bIns="24765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6500" b="1" kern="12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3994485" y="1966013"/>
            <a:ext cx="2145150" cy="1211737"/>
            <a:chOff x="5012109" y="617802"/>
            <a:chExt cx="2411104" cy="4296831"/>
          </a:xfrm>
        </p:grpSpPr>
        <p:sp>
          <p:nvSpPr>
            <p:cNvPr id="48" name="Прямоугольник 47"/>
            <p:cNvSpPr/>
            <p:nvPr/>
          </p:nvSpPr>
          <p:spPr>
            <a:xfrm>
              <a:off x="5012110" y="617802"/>
              <a:ext cx="2289936" cy="4296831"/>
            </a:xfrm>
            <a:prstGeom prst="rect">
              <a:avLst/>
            </a:prstGeom>
            <a:blipFill rotWithShape="0">
              <a:blip r:embed="rId10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9" name="Прямоугольник 48"/>
            <p:cNvSpPr/>
            <p:nvPr/>
          </p:nvSpPr>
          <p:spPr>
            <a:xfrm>
              <a:off x="5012109" y="617802"/>
              <a:ext cx="2411104" cy="42968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b="1" kern="12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52" name="Прямоугольник 51"/>
          <p:cNvSpPr/>
          <p:nvPr/>
        </p:nvSpPr>
        <p:spPr>
          <a:xfrm>
            <a:off x="6139634" y="1998098"/>
            <a:ext cx="2041839" cy="1179651"/>
          </a:xfrm>
          <a:prstGeom prst="rect">
            <a:avLst/>
          </a:prstGeom>
          <a:blipFill rotWithShape="0">
            <a:blip r:embed="rId11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7" name="Группа 56"/>
          <p:cNvGrpSpPr/>
          <p:nvPr/>
        </p:nvGrpSpPr>
        <p:grpSpPr>
          <a:xfrm>
            <a:off x="10187697" y="2021912"/>
            <a:ext cx="2004303" cy="1155838"/>
            <a:chOff x="2451432" y="617802"/>
            <a:chExt cx="2411104" cy="4296831"/>
          </a:xfrm>
        </p:grpSpPr>
        <p:sp>
          <p:nvSpPr>
            <p:cNvPr id="58" name="Прямоугольник 57"/>
            <p:cNvSpPr/>
            <p:nvPr/>
          </p:nvSpPr>
          <p:spPr>
            <a:xfrm>
              <a:off x="2451432" y="617802"/>
              <a:ext cx="2411104" cy="4296831"/>
            </a:xfrm>
            <a:prstGeom prst="rect">
              <a:avLst/>
            </a:prstGeom>
            <a:blipFill rotWithShape="0">
              <a:blip r:embed="rId12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9" name="Прямоугольник 58"/>
            <p:cNvSpPr/>
            <p:nvPr/>
          </p:nvSpPr>
          <p:spPr>
            <a:xfrm>
              <a:off x="2451432" y="617802"/>
              <a:ext cx="2411104" cy="42968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47650" tIns="247650" rIns="247650" bIns="24765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6500" b="1" kern="12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60" name="Прямоугольник 59"/>
          <p:cNvSpPr/>
          <p:nvPr/>
        </p:nvSpPr>
        <p:spPr>
          <a:xfrm>
            <a:off x="8245644" y="2043194"/>
            <a:ext cx="1884945" cy="100896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b="1" kern="12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10295020" y="2011716"/>
            <a:ext cx="1942053" cy="48094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8245645" y="2136126"/>
            <a:ext cx="1942052" cy="2862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b="1" kern="12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" y="3256545"/>
            <a:ext cx="1796717" cy="27752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Могут быть иностранные юридические лица</a:t>
            </a:r>
          </a:p>
          <a:p>
            <a:pPr algn="ctr"/>
            <a:endParaRPr lang="ru-RU" sz="16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1867029" y="3256547"/>
            <a:ext cx="2049833" cy="27752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Могут быть иностранные юридические лица</a:t>
            </a:r>
          </a:p>
          <a:p>
            <a:pPr algn="ctr"/>
            <a:endParaRPr lang="ru-RU" sz="16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994486" y="3256548"/>
            <a:ext cx="2037346" cy="27752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b="1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Могут быть иностранные юридические лица</a:t>
            </a:r>
            <a:endParaRPr lang="ru-RU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6139635" y="3256548"/>
            <a:ext cx="2041839" cy="27752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Воздержались </a:t>
            </a:r>
            <a:endParaRPr lang="ru-RU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от ответа</a:t>
            </a:r>
          </a:p>
          <a:p>
            <a:pPr algn="ctr"/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8286227" y="3256548"/>
            <a:ext cx="1844362" cy="27752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Могут </a:t>
            </a:r>
            <a:r>
              <a:rPr lang="ru-RU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быть иностранные юридические лица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10187697" y="3256548"/>
            <a:ext cx="2000291" cy="27752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Регулируется законодательством в области защиты прав иностранных инвесторов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091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9205598"/>
              </p:ext>
            </p:extLst>
          </p:nvPr>
        </p:nvGraphicFramePr>
        <p:xfrm>
          <a:off x="0" y="1325564"/>
          <a:ext cx="12192000" cy="55324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solidFill>
            <a:srgbClr val="0070C0"/>
          </a:solidFill>
        </p:spPr>
        <p:txBody>
          <a:bodyPr>
            <a:noAutofit/>
          </a:bodyPr>
          <a:lstStyle/>
          <a:p>
            <a:pPr lvl="0"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Вопрос 3</a:t>
            </a:r>
            <a:b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Нормативное регулирование организаций с иностранным участием, зарегистрированных в национальной юрисдикции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0531643" y="1966013"/>
            <a:ext cx="1660357" cy="368883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1440" tIns="91440" rIns="91440" bIns="9144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400" b="1" kern="1200" dirty="0">
              <a:solidFill>
                <a:srgbClr val="FF0000"/>
              </a:solidFill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1" y="1956887"/>
            <a:ext cx="1796716" cy="1220862"/>
            <a:chOff x="9379400" y="120632"/>
            <a:chExt cx="2807476" cy="5291170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9379400" y="120632"/>
              <a:ext cx="2807476" cy="5291170"/>
            </a:xfrm>
            <a:prstGeom prst="rect">
              <a:avLst/>
            </a:prstGeom>
            <a:blipFill rotWithShape="0">
              <a:blip r:embed="rId7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ru-RU" dirty="0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9379400" y="120632"/>
              <a:ext cx="2807476" cy="52911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600" b="1" kern="1200" dirty="0">
                <a:solidFill>
                  <a:srgbClr val="FF0000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30" name="Прямоугольник 29"/>
          <p:cNvSpPr/>
          <p:nvPr/>
        </p:nvSpPr>
        <p:spPr>
          <a:xfrm>
            <a:off x="6388158" y="1977420"/>
            <a:ext cx="1945717" cy="103047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kern="1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Не имеется специального регулирования применительно к РОА</a:t>
            </a:r>
            <a:endParaRPr lang="ru-RU" sz="1400" b="1" kern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2" name="Группа 31"/>
          <p:cNvGrpSpPr/>
          <p:nvPr/>
        </p:nvGrpSpPr>
        <p:grpSpPr>
          <a:xfrm>
            <a:off x="1867029" y="1956888"/>
            <a:ext cx="2247771" cy="1220862"/>
            <a:chOff x="4936687" y="617802"/>
            <a:chExt cx="2486526" cy="4713119"/>
          </a:xfrm>
        </p:grpSpPr>
        <p:sp>
          <p:nvSpPr>
            <p:cNvPr id="33" name="Прямоугольник 32"/>
            <p:cNvSpPr/>
            <p:nvPr/>
          </p:nvSpPr>
          <p:spPr>
            <a:xfrm>
              <a:off x="4936687" y="617802"/>
              <a:ext cx="2267563" cy="4713119"/>
            </a:xfrm>
            <a:prstGeom prst="rect">
              <a:avLst/>
            </a:prstGeom>
            <a:blipFill rotWithShape="0">
              <a:blip r:embed="rId8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Прямоугольник 33"/>
            <p:cNvSpPr/>
            <p:nvPr/>
          </p:nvSpPr>
          <p:spPr>
            <a:xfrm>
              <a:off x="5012109" y="617802"/>
              <a:ext cx="2411104" cy="42968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b="1" kern="12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42" name="Прямоугольник 41"/>
          <p:cNvSpPr/>
          <p:nvPr/>
        </p:nvSpPr>
        <p:spPr>
          <a:xfrm>
            <a:off x="4240742" y="1966013"/>
            <a:ext cx="1915239" cy="375385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000" b="1" kern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60011" y="1977420"/>
            <a:ext cx="19232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Имеется специальное </a:t>
            </a:r>
            <a:r>
              <a:rPr lang="ru-RU" sz="1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регулирования применительно к РОА</a:t>
            </a:r>
          </a:p>
        </p:txBody>
      </p:sp>
      <p:grpSp>
        <p:nvGrpSpPr>
          <p:cNvPr id="44" name="Группа 43"/>
          <p:cNvGrpSpPr/>
          <p:nvPr/>
        </p:nvGrpSpPr>
        <p:grpSpPr>
          <a:xfrm>
            <a:off x="8286228" y="2012786"/>
            <a:ext cx="1901469" cy="1164964"/>
            <a:chOff x="2451432" y="617802"/>
            <a:chExt cx="2411104" cy="4296831"/>
          </a:xfrm>
        </p:grpSpPr>
        <p:sp>
          <p:nvSpPr>
            <p:cNvPr id="45" name="Прямоугольник 44"/>
            <p:cNvSpPr/>
            <p:nvPr/>
          </p:nvSpPr>
          <p:spPr>
            <a:xfrm>
              <a:off x="2451432" y="617802"/>
              <a:ext cx="2411104" cy="4296831"/>
            </a:xfrm>
            <a:prstGeom prst="rect">
              <a:avLst/>
            </a:prstGeom>
            <a:blipFill rotWithShape="0">
              <a:blip r:embed="rId9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6" name="Прямоугольник 45"/>
            <p:cNvSpPr/>
            <p:nvPr/>
          </p:nvSpPr>
          <p:spPr>
            <a:xfrm>
              <a:off x="2451432" y="617802"/>
              <a:ext cx="2411104" cy="42968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47650" tIns="247650" rIns="247650" bIns="24765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6500" b="1" kern="12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3994485" y="1966013"/>
            <a:ext cx="2145150" cy="1211737"/>
            <a:chOff x="5012109" y="617802"/>
            <a:chExt cx="2411104" cy="4296831"/>
          </a:xfrm>
        </p:grpSpPr>
        <p:sp>
          <p:nvSpPr>
            <p:cNvPr id="48" name="Прямоугольник 47"/>
            <p:cNvSpPr/>
            <p:nvPr/>
          </p:nvSpPr>
          <p:spPr>
            <a:xfrm>
              <a:off x="5012110" y="617802"/>
              <a:ext cx="2289936" cy="4296831"/>
            </a:xfrm>
            <a:prstGeom prst="rect">
              <a:avLst/>
            </a:prstGeom>
            <a:blipFill rotWithShape="0">
              <a:blip r:embed="rId10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9" name="Прямоугольник 48"/>
            <p:cNvSpPr/>
            <p:nvPr/>
          </p:nvSpPr>
          <p:spPr>
            <a:xfrm>
              <a:off x="5012109" y="617802"/>
              <a:ext cx="2411104" cy="42968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b="1" kern="12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52" name="Прямоугольник 51"/>
          <p:cNvSpPr/>
          <p:nvPr/>
        </p:nvSpPr>
        <p:spPr>
          <a:xfrm>
            <a:off x="6139634" y="1998098"/>
            <a:ext cx="2041839" cy="1179651"/>
          </a:xfrm>
          <a:prstGeom prst="rect">
            <a:avLst/>
          </a:prstGeom>
          <a:blipFill rotWithShape="0">
            <a:blip r:embed="rId11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7" name="Группа 56"/>
          <p:cNvGrpSpPr/>
          <p:nvPr/>
        </p:nvGrpSpPr>
        <p:grpSpPr>
          <a:xfrm>
            <a:off x="10295020" y="2021912"/>
            <a:ext cx="1896980" cy="1155838"/>
            <a:chOff x="2451432" y="617802"/>
            <a:chExt cx="2411104" cy="4296831"/>
          </a:xfrm>
        </p:grpSpPr>
        <p:sp>
          <p:nvSpPr>
            <p:cNvPr id="58" name="Прямоугольник 57"/>
            <p:cNvSpPr/>
            <p:nvPr/>
          </p:nvSpPr>
          <p:spPr>
            <a:xfrm>
              <a:off x="2451432" y="617802"/>
              <a:ext cx="2411104" cy="4296831"/>
            </a:xfrm>
            <a:prstGeom prst="rect">
              <a:avLst/>
            </a:prstGeom>
            <a:blipFill rotWithShape="0">
              <a:blip r:embed="rId12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9" name="Прямоугольник 58"/>
            <p:cNvSpPr/>
            <p:nvPr/>
          </p:nvSpPr>
          <p:spPr>
            <a:xfrm>
              <a:off x="2451432" y="617802"/>
              <a:ext cx="2411104" cy="42968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47650" tIns="247650" rIns="247650" bIns="24765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6500" b="1" kern="12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60" name="Прямоугольник 59"/>
          <p:cNvSpPr/>
          <p:nvPr/>
        </p:nvSpPr>
        <p:spPr>
          <a:xfrm>
            <a:off x="8245644" y="2043194"/>
            <a:ext cx="1942053" cy="100896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b="1" kern="12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10295020" y="2011716"/>
            <a:ext cx="1942053" cy="48094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8245645" y="2136126"/>
            <a:ext cx="1942052" cy="2862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b="1" kern="12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" y="3256545"/>
            <a:ext cx="1796717" cy="27752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Не </a:t>
            </a: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имеется специального регулирования применительно 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к РОА</a:t>
            </a:r>
          </a:p>
          <a:p>
            <a:pPr algn="ctr"/>
            <a:endParaRPr lang="ru-RU" sz="16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1867029" y="3256547"/>
            <a:ext cx="2049833" cy="27752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Не </a:t>
            </a: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имеется специального регулирования применительно </a:t>
            </a: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к </a:t>
            </a: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РОА</a:t>
            </a:r>
          </a:p>
          <a:p>
            <a:pPr algn="ctr"/>
            <a:endParaRPr lang="ru-RU" sz="16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994486" y="3256548"/>
            <a:ext cx="2037346" cy="27752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Воздержались 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от ответа</a:t>
            </a:r>
          </a:p>
          <a:p>
            <a:pPr algn="ctr"/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6139635" y="3256548"/>
            <a:ext cx="2041839" cy="27752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Не </a:t>
            </a: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имеется специального регулирования применительно 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к РОА</a:t>
            </a:r>
          </a:p>
          <a:p>
            <a:pPr algn="ctr"/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8286227" y="3256548"/>
            <a:ext cx="1901470" cy="27752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Не </a:t>
            </a: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имеется специальное регулирование применительно </a:t>
            </a: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к </a:t>
            </a: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РОА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10295020" y="3256548"/>
            <a:ext cx="1896980" cy="27752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Воздержались 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от ответа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663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2041006"/>
              </p:ext>
            </p:extLst>
          </p:nvPr>
        </p:nvGraphicFramePr>
        <p:xfrm>
          <a:off x="0" y="1325564"/>
          <a:ext cx="12192000" cy="55324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solidFill>
            <a:srgbClr val="0070C0"/>
          </a:solidFill>
        </p:spPr>
        <p:txBody>
          <a:bodyPr>
            <a:noAutofit/>
          </a:bodyPr>
          <a:lstStyle/>
          <a:p>
            <a:pPr lvl="0"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Вопрос 4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Заключение международных договоров межведомственного характера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0531643" y="1966013"/>
            <a:ext cx="1660357" cy="368883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1440" tIns="91440" rIns="91440" bIns="9144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400" b="1" kern="1200" dirty="0">
              <a:solidFill>
                <a:srgbClr val="FF0000"/>
              </a:solidFill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1" y="1956887"/>
            <a:ext cx="1796716" cy="1220862"/>
            <a:chOff x="9379400" y="120632"/>
            <a:chExt cx="2807476" cy="5291170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9379400" y="120632"/>
              <a:ext cx="2807476" cy="5291170"/>
            </a:xfrm>
            <a:prstGeom prst="rect">
              <a:avLst/>
            </a:prstGeom>
            <a:blipFill rotWithShape="0">
              <a:blip r:embed="rId7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ru-RU" dirty="0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9379400" y="120632"/>
              <a:ext cx="2807476" cy="52911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600" b="1" kern="1200" dirty="0">
                <a:solidFill>
                  <a:srgbClr val="FF0000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30" name="Прямоугольник 29"/>
          <p:cNvSpPr/>
          <p:nvPr/>
        </p:nvSpPr>
        <p:spPr>
          <a:xfrm>
            <a:off x="6388158" y="1977420"/>
            <a:ext cx="1945717" cy="103047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kern="1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Не имеется специального регулирования применительно к РОА</a:t>
            </a:r>
            <a:endParaRPr lang="ru-RU" sz="1400" b="1" kern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2" name="Группа 31"/>
          <p:cNvGrpSpPr/>
          <p:nvPr/>
        </p:nvGrpSpPr>
        <p:grpSpPr>
          <a:xfrm>
            <a:off x="1867029" y="1956888"/>
            <a:ext cx="2247771" cy="1220862"/>
            <a:chOff x="4936687" y="617802"/>
            <a:chExt cx="2486526" cy="4713119"/>
          </a:xfrm>
        </p:grpSpPr>
        <p:sp>
          <p:nvSpPr>
            <p:cNvPr id="33" name="Прямоугольник 32"/>
            <p:cNvSpPr/>
            <p:nvPr/>
          </p:nvSpPr>
          <p:spPr>
            <a:xfrm>
              <a:off x="4936687" y="617802"/>
              <a:ext cx="2267563" cy="4713119"/>
            </a:xfrm>
            <a:prstGeom prst="rect">
              <a:avLst/>
            </a:prstGeom>
            <a:blipFill rotWithShape="0">
              <a:blip r:embed="rId8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Прямоугольник 33"/>
            <p:cNvSpPr/>
            <p:nvPr/>
          </p:nvSpPr>
          <p:spPr>
            <a:xfrm>
              <a:off x="5012109" y="617802"/>
              <a:ext cx="2411104" cy="42968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b="1" kern="12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42" name="Прямоугольник 41"/>
          <p:cNvSpPr/>
          <p:nvPr/>
        </p:nvSpPr>
        <p:spPr>
          <a:xfrm>
            <a:off x="4240742" y="1966013"/>
            <a:ext cx="1915239" cy="375385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000" b="1" kern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60011" y="1977420"/>
            <a:ext cx="19232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Имеется специальное </a:t>
            </a:r>
            <a:r>
              <a:rPr lang="ru-RU" sz="1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регулирования применительно к РОА</a:t>
            </a:r>
          </a:p>
        </p:txBody>
      </p:sp>
      <p:grpSp>
        <p:nvGrpSpPr>
          <p:cNvPr id="44" name="Группа 43"/>
          <p:cNvGrpSpPr/>
          <p:nvPr/>
        </p:nvGrpSpPr>
        <p:grpSpPr>
          <a:xfrm>
            <a:off x="8245644" y="2012786"/>
            <a:ext cx="1860883" cy="1164964"/>
            <a:chOff x="2451432" y="617802"/>
            <a:chExt cx="2411104" cy="4296831"/>
          </a:xfrm>
        </p:grpSpPr>
        <p:sp>
          <p:nvSpPr>
            <p:cNvPr id="45" name="Прямоугольник 44"/>
            <p:cNvSpPr/>
            <p:nvPr/>
          </p:nvSpPr>
          <p:spPr>
            <a:xfrm>
              <a:off x="2451432" y="617802"/>
              <a:ext cx="2411104" cy="4296831"/>
            </a:xfrm>
            <a:prstGeom prst="rect">
              <a:avLst/>
            </a:prstGeom>
            <a:blipFill rotWithShape="0">
              <a:blip r:embed="rId9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6" name="Прямоугольник 45"/>
            <p:cNvSpPr/>
            <p:nvPr/>
          </p:nvSpPr>
          <p:spPr>
            <a:xfrm>
              <a:off x="2451432" y="617802"/>
              <a:ext cx="2411104" cy="42968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47650" tIns="247650" rIns="247650" bIns="24765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6500" b="1" kern="12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3994484" y="1966013"/>
            <a:ext cx="2145151" cy="1211737"/>
            <a:chOff x="5012109" y="617802"/>
            <a:chExt cx="2411104" cy="4296831"/>
          </a:xfrm>
        </p:grpSpPr>
        <p:sp>
          <p:nvSpPr>
            <p:cNvPr id="48" name="Прямоугольник 47"/>
            <p:cNvSpPr/>
            <p:nvPr/>
          </p:nvSpPr>
          <p:spPr>
            <a:xfrm>
              <a:off x="5012110" y="617802"/>
              <a:ext cx="2289936" cy="4296831"/>
            </a:xfrm>
            <a:prstGeom prst="rect">
              <a:avLst/>
            </a:prstGeom>
            <a:blipFill rotWithShape="0">
              <a:blip r:embed="rId10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9" name="Прямоугольник 48"/>
            <p:cNvSpPr/>
            <p:nvPr/>
          </p:nvSpPr>
          <p:spPr>
            <a:xfrm>
              <a:off x="5012109" y="617802"/>
              <a:ext cx="2411104" cy="42968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b="1" kern="12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52" name="Прямоугольник 51"/>
          <p:cNvSpPr/>
          <p:nvPr/>
        </p:nvSpPr>
        <p:spPr>
          <a:xfrm>
            <a:off x="6183273" y="1998098"/>
            <a:ext cx="1942052" cy="1179651"/>
          </a:xfrm>
          <a:prstGeom prst="rect">
            <a:avLst/>
          </a:prstGeom>
          <a:blipFill rotWithShape="0">
            <a:blip r:embed="rId11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7" name="Группа 56"/>
          <p:cNvGrpSpPr/>
          <p:nvPr/>
        </p:nvGrpSpPr>
        <p:grpSpPr>
          <a:xfrm>
            <a:off x="10295020" y="2021912"/>
            <a:ext cx="1804737" cy="1155838"/>
            <a:chOff x="2451432" y="617802"/>
            <a:chExt cx="2411104" cy="4296831"/>
          </a:xfrm>
        </p:grpSpPr>
        <p:sp>
          <p:nvSpPr>
            <p:cNvPr id="58" name="Прямоугольник 57"/>
            <p:cNvSpPr/>
            <p:nvPr/>
          </p:nvSpPr>
          <p:spPr>
            <a:xfrm>
              <a:off x="2451432" y="617802"/>
              <a:ext cx="2411104" cy="4296831"/>
            </a:xfrm>
            <a:prstGeom prst="rect">
              <a:avLst/>
            </a:prstGeom>
            <a:blipFill rotWithShape="0">
              <a:blip r:embed="rId12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9" name="Прямоугольник 58"/>
            <p:cNvSpPr/>
            <p:nvPr/>
          </p:nvSpPr>
          <p:spPr>
            <a:xfrm>
              <a:off x="2451432" y="617802"/>
              <a:ext cx="2411104" cy="42968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47650" tIns="247650" rIns="247650" bIns="24765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6500" b="1" kern="12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60" name="Прямоугольник 59"/>
          <p:cNvSpPr/>
          <p:nvPr/>
        </p:nvSpPr>
        <p:spPr>
          <a:xfrm>
            <a:off x="8245644" y="2043194"/>
            <a:ext cx="1942053" cy="100896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b="1" kern="12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10295020" y="2011716"/>
            <a:ext cx="1942053" cy="48094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8245645" y="2136126"/>
            <a:ext cx="1942052" cy="2862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b="1" kern="12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" y="3256545"/>
            <a:ext cx="1796717" cy="26228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lvl="0" algn="ctr"/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Национальный орган по аккредитации </a:t>
            </a:r>
          </a:p>
          <a:p>
            <a:pPr lvl="0" algn="ctr"/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не имеет право заключать 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международные </a:t>
            </a:r>
          </a:p>
          <a:p>
            <a:pPr lvl="0"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договора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algn="ctr"/>
            <a:endParaRPr lang="ru-RU" sz="16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1909012" y="3256547"/>
            <a:ext cx="2007850" cy="26228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Право заключать международные договора имеет регулятор</a:t>
            </a:r>
            <a:endParaRPr lang="ru-RU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994485" y="3256548"/>
            <a:ext cx="2037348" cy="26228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Право заключать международные договора имеет регулятор</a:t>
            </a:r>
          </a:p>
          <a:p>
            <a:pPr algn="ctr"/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6183274" y="3256548"/>
            <a:ext cx="1942051" cy="26228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Право заключать международные договора имеет регулятор</a:t>
            </a:r>
          </a:p>
          <a:p>
            <a:pPr algn="ctr"/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8245644" y="3256548"/>
            <a:ext cx="1796717" cy="26228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lvl="0" algn="ctr"/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Национальный орган по аккредитации </a:t>
            </a:r>
          </a:p>
          <a:p>
            <a:pPr lvl="0"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имеет </a:t>
            </a: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право заключать 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международные договора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10299030" y="3256548"/>
            <a:ext cx="1796717" cy="26228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lvl="0" algn="ctr"/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Национальный орган по аккредитации </a:t>
            </a:r>
          </a:p>
          <a:p>
            <a:pPr lvl="0" algn="ctr"/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имеет право заключать международные договора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980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6539542"/>
              </p:ext>
            </p:extLst>
          </p:nvPr>
        </p:nvGraphicFramePr>
        <p:xfrm>
          <a:off x="0" y="1325564"/>
          <a:ext cx="12192000" cy="55324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solidFill>
            <a:srgbClr val="0070C0"/>
          </a:solidFill>
        </p:spPr>
        <p:txBody>
          <a:bodyPr>
            <a:noAutofit/>
          </a:bodyPr>
          <a:lstStyle/>
          <a:p>
            <a:pPr lvl="0"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Вопрос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5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Право национального органа по аккредитации выступать в качестве учредителя/соучредителя некоммерческой организации в зарубежной юрисдикции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0531643" y="1966013"/>
            <a:ext cx="1660357" cy="368883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1440" tIns="91440" rIns="91440" bIns="9144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400" b="1" kern="1200" dirty="0">
              <a:solidFill>
                <a:srgbClr val="FF0000"/>
              </a:solidFill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1" y="1956887"/>
            <a:ext cx="1796716" cy="1220862"/>
            <a:chOff x="9379400" y="120632"/>
            <a:chExt cx="2807476" cy="5291170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9379400" y="120632"/>
              <a:ext cx="2807476" cy="5291170"/>
            </a:xfrm>
            <a:prstGeom prst="rect">
              <a:avLst/>
            </a:prstGeom>
            <a:blipFill rotWithShape="0">
              <a:blip r:embed="rId7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ru-RU" dirty="0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9379400" y="120632"/>
              <a:ext cx="2807476" cy="52911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600" b="1" kern="1200" dirty="0">
                <a:solidFill>
                  <a:srgbClr val="FF0000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30" name="Прямоугольник 29"/>
          <p:cNvSpPr/>
          <p:nvPr/>
        </p:nvSpPr>
        <p:spPr>
          <a:xfrm>
            <a:off x="6388158" y="1977420"/>
            <a:ext cx="1945717" cy="103047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kern="1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Не имеется специального регулирования применительно к РОА</a:t>
            </a:r>
            <a:endParaRPr lang="ru-RU" sz="1400" b="1" kern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2" name="Группа 31"/>
          <p:cNvGrpSpPr/>
          <p:nvPr/>
        </p:nvGrpSpPr>
        <p:grpSpPr>
          <a:xfrm>
            <a:off x="1867029" y="1956888"/>
            <a:ext cx="2247771" cy="1220862"/>
            <a:chOff x="4936687" y="617802"/>
            <a:chExt cx="2486526" cy="4713119"/>
          </a:xfrm>
        </p:grpSpPr>
        <p:sp>
          <p:nvSpPr>
            <p:cNvPr id="33" name="Прямоугольник 32"/>
            <p:cNvSpPr/>
            <p:nvPr/>
          </p:nvSpPr>
          <p:spPr>
            <a:xfrm>
              <a:off x="4936687" y="617802"/>
              <a:ext cx="2267563" cy="4713119"/>
            </a:xfrm>
            <a:prstGeom prst="rect">
              <a:avLst/>
            </a:prstGeom>
            <a:blipFill rotWithShape="0">
              <a:blip r:embed="rId8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Прямоугольник 33"/>
            <p:cNvSpPr/>
            <p:nvPr/>
          </p:nvSpPr>
          <p:spPr>
            <a:xfrm>
              <a:off x="5012109" y="617802"/>
              <a:ext cx="2411104" cy="42968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b="1" kern="12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42" name="Прямоугольник 41"/>
          <p:cNvSpPr/>
          <p:nvPr/>
        </p:nvSpPr>
        <p:spPr>
          <a:xfrm>
            <a:off x="4240742" y="1966013"/>
            <a:ext cx="1915239" cy="375385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000" b="1" kern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60011" y="1977420"/>
            <a:ext cx="19232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Имеется специальное </a:t>
            </a:r>
            <a:r>
              <a:rPr lang="ru-RU" sz="1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регулирования применительно к РОА</a:t>
            </a:r>
          </a:p>
        </p:txBody>
      </p:sp>
      <p:grpSp>
        <p:nvGrpSpPr>
          <p:cNvPr id="44" name="Группа 43"/>
          <p:cNvGrpSpPr/>
          <p:nvPr/>
        </p:nvGrpSpPr>
        <p:grpSpPr>
          <a:xfrm>
            <a:off x="8245644" y="2012786"/>
            <a:ext cx="1860883" cy="1164964"/>
            <a:chOff x="2451432" y="617802"/>
            <a:chExt cx="2411104" cy="4296831"/>
          </a:xfrm>
        </p:grpSpPr>
        <p:sp>
          <p:nvSpPr>
            <p:cNvPr id="45" name="Прямоугольник 44"/>
            <p:cNvSpPr/>
            <p:nvPr/>
          </p:nvSpPr>
          <p:spPr>
            <a:xfrm>
              <a:off x="2451432" y="617802"/>
              <a:ext cx="2411104" cy="4296831"/>
            </a:xfrm>
            <a:prstGeom prst="rect">
              <a:avLst/>
            </a:prstGeom>
            <a:blipFill rotWithShape="0">
              <a:blip r:embed="rId9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6" name="Прямоугольник 45"/>
            <p:cNvSpPr/>
            <p:nvPr/>
          </p:nvSpPr>
          <p:spPr>
            <a:xfrm>
              <a:off x="2451432" y="617802"/>
              <a:ext cx="2411104" cy="42968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47650" tIns="247650" rIns="247650" bIns="24765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6500" b="1" kern="12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3994484" y="1966013"/>
            <a:ext cx="2145151" cy="1211737"/>
            <a:chOff x="5012109" y="617802"/>
            <a:chExt cx="2411104" cy="4296831"/>
          </a:xfrm>
        </p:grpSpPr>
        <p:sp>
          <p:nvSpPr>
            <p:cNvPr id="48" name="Прямоугольник 47"/>
            <p:cNvSpPr/>
            <p:nvPr/>
          </p:nvSpPr>
          <p:spPr>
            <a:xfrm>
              <a:off x="5012110" y="617802"/>
              <a:ext cx="2289936" cy="4296831"/>
            </a:xfrm>
            <a:prstGeom prst="rect">
              <a:avLst/>
            </a:prstGeom>
            <a:blipFill rotWithShape="0">
              <a:blip r:embed="rId10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9" name="Прямоугольник 48"/>
            <p:cNvSpPr/>
            <p:nvPr/>
          </p:nvSpPr>
          <p:spPr>
            <a:xfrm>
              <a:off x="5012109" y="617802"/>
              <a:ext cx="2411104" cy="42968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b="1" kern="12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52" name="Прямоугольник 51"/>
          <p:cNvSpPr/>
          <p:nvPr/>
        </p:nvSpPr>
        <p:spPr>
          <a:xfrm>
            <a:off x="6183273" y="1998098"/>
            <a:ext cx="1942052" cy="1179651"/>
          </a:xfrm>
          <a:prstGeom prst="rect">
            <a:avLst/>
          </a:prstGeom>
          <a:blipFill rotWithShape="0">
            <a:blip r:embed="rId11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7" name="Группа 56"/>
          <p:cNvGrpSpPr/>
          <p:nvPr/>
        </p:nvGrpSpPr>
        <p:grpSpPr>
          <a:xfrm>
            <a:off x="10295020" y="2021912"/>
            <a:ext cx="1804737" cy="1155838"/>
            <a:chOff x="2451432" y="617802"/>
            <a:chExt cx="2411104" cy="4296831"/>
          </a:xfrm>
        </p:grpSpPr>
        <p:sp>
          <p:nvSpPr>
            <p:cNvPr id="58" name="Прямоугольник 57"/>
            <p:cNvSpPr/>
            <p:nvPr/>
          </p:nvSpPr>
          <p:spPr>
            <a:xfrm>
              <a:off x="2451432" y="617802"/>
              <a:ext cx="2411104" cy="4296831"/>
            </a:xfrm>
            <a:prstGeom prst="rect">
              <a:avLst/>
            </a:prstGeom>
            <a:blipFill rotWithShape="0">
              <a:blip r:embed="rId12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9" name="Прямоугольник 58"/>
            <p:cNvSpPr/>
            <p:nvPr/>
          </p:nvSpPr>
          <p:spPr>
            <a:xfrm>
              <a:off x="2451432" y="617802"/>
              <a:ext cx="2411104" cy="42968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47650" tIns="247650" rIns="247650" bIns="24765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6500" b="1" kern="12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60" name="Прямоугольник 59"/>
          <p:cNvSpPr/>
          <p:nvPr/>
        </p:nvSpPr>
        <p:spPr>
          <a:xfrm>
            <a:off x="8245644" y="2043194"/>
            <a:ext cx="1942053" cy="100896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b="1" kern="12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10295020" y="2011716"/>
            <a:ext cx="1942053" cy="48094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8245645" y="2136126"/>
            <a:ext cx="1942052" cy="2862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b="1" kern="12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-1" y="3256547"/>
            <a:ext cx="1796717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>
                <a:solidFill>
                  <a:schemeClr val="bg1"/>
                </a:solidFill>
                <a:latin typeface="Century Gothic" panose="020B0502020202020204" pitchFamily="34" charset="0"/>
              </a:rPr>
              <a:t>Имеет право</a:t>
            </a:r>
          </a:p>
          <a:p>
            <a:pPr algn="ctr"/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1909012" y="3256548"/>
            <a:ext cx="200785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>
                <a:solidFill>
                  <a:schemeClr val="bg1"/>
                </a:solidFill>
                <a:latin typeface="Century Gothic" panose="020B0502020202020204" pitchFamily="34" charset="0"/>
              </a:rPr>
              <a:t>Имеет право</a:t>
            </a:r>
          </a:p>
          <a:p>
            <a:pPr algn="ctr"/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994485" y="3256548"/>
            <a:ext cx="203734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>
                <a:solidFill>
                  <a:schemeClr val="bg1"/>
                </a:solidFill>
                <a:latin typeface="Century Gothic" panose="020B0502020202020204" pitchFamily="34" charset="0"/>
              </a:rPr>
              <a:t>Имеет право</a:t>
            </a: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6183274" y="3256548"/>
            <a:ext cx="1942051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Не имеет </a:t>
            </a:r>
            <a:r>
              <a:rPr lang="ru-RU" b="1" dirty="0">
                <a:solidFill>
                  <a:schemeClr val="bg1"/>
                </a:solidFill>
                <a:latin typeface="Century Gothic" panose="020B0502020202020204" pitchFamily="34" charset="0"/>
              </a:rPr>
              <a:t>право</a:t>
            </a: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8245644" y="3256548"/>
            <a:ext cx="1796717" cy="9143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>
                <a:solidFill>
                  <a:schemeClr val="bg1"/>
                </a:solidFill>
                <a:latin typeface="Century Gothic" panose="020B0502020202020204" pitchFamily="34" charset="0"/>
              </a:rPr>
              <a:t>Имеет право</a:t>
            </a:r>
          </a:p>
          <a:p>
            <a:pPr algn="ctr"/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10299030" y="3256548"/>
            <a:ext cx="1796717" cy="9143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>
                <a:solidFill>
                  <a:schemeClr val="bg1"/>
                </a:solidFill>
                <a:latin typeface="Century Gothic" panose="020B0502020202020204" pitchFamily="34" charset="0"/>
              </a:rPr>
              <a:t>Имеет право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289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53037"/>
          </a:xfrm>
          <a:solidFill>
            <a:schemeClr val="accent5"/>
          </a:solidFill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Выводы: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2893" y="1316883"/>
            <a:ext cx="11826496" cy="95410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1.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РОА может быть создана в форме некоммерческой организации ассоциации (союза).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2893" y="2205790"/>
            <a:ext cx="11780694" cy="312821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b="1" dirty="0" smtClean="0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lvl="0"/>
            <a:endParaRPr lang="ru-RU" b="1" dirty="0" smtClean="0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lvl="0" algn="just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2.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Соучредителями могут выступать национальные органы по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аккредитации: </a:t>
            </a:r>
          </a:p>
          <a:p>
            <a:pPr lvl="0"/>
            <a:endParaRPr lang="ru-RU" b="1" dirty="0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lvl="0" algn="ctr"/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lvl="0" algn="ctr"/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lvl="0" algn="ctr"/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lvl="0" algn="ctr"/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lvl="0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3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Национальные органы по аккредитации, которые в соответствии с действующим национальным законодательством не могут являться соучредителями при создании РОА, будут иметь возможность присоединиться к ней после её создания. </a:t>
            </a:r>
          </a:p>
          <a:p>
            <a:pPr lvl="0"/>
            <a:endParaRPr lang="ru-RU" b="1" dirty="0" smtClean="0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lvl="0" algn="ctr"/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8196" name="Picture 4" descr="C:\Users\nevmychenkovaAV\Desktop\К апрелю РГ РОА\Киргизия\000211_727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173" y="3007154"/>
            <a:ext cx="1766637" cy="960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615" y="3007156"/>
            <a:ext cx="1690210" cy="960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 descr="C:\Users\nevmychenkovaAV\Desktop\К апрелю РГ РОА\Киргизия\Flag_of_Russia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1" y="3007155"/>
            <a:ext cx="1812758" cy="99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624" y="2988857"/>
            <a:ext cx="1950849" cy="979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170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6950</TotalTime>
  <Words>462</Words>
  <Application>Microsoft Office PowerPoint</Application>
  <PresentationFormat>Произвольный</PresentationFormat>
  <Paragraphs>135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1_Тема Office</vt:lpstr>
      <vt:lpstr>Презентация PowerPoint</vt:lpstr>
      <vt:lpstr>Опросник  о юридическом оформлении  Региональной ассоциации органов по аккредитации (РОА)</vt:lpstr>
      <vt:lpstr> Страны, принявшие участие в опросе:</vt:lpstr>
      <vt:lpstr>Вопрос 1 Организационно-правовая форма РОА </vt:lpstr>
      <vt:lpstr>Вопрос 2 Состав учредителей РОА </vt:lpstr>
      <vt:lpstr>Вопрос 3 Нормативное регулирование организаций с иностранным участием, зарегистрированных в национальной юрисдикции</vt:lpstr>
      <vt:lpstr>Вопрос 4 Заключение международных договоров межведомственного характера</vt:lpstr>
      <vt:lpstr>Вопрос 5 Право национального органа по аккредитации выступать в качестве учредителя/соучредителя некоммерческой организации в зарубежной юрисдикции</vt:lpstr>
      <vt:lpstr>Выводы:</vt:lpstr>
      <vt:lpstr>СПАСИБО ЗА ВНИМАНИЕ!</vt:lpstr>
    </vt:vector>
  </TitlesOfParts>
  <Company>River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Федеральная служба по аккредитации Российской федерации.</dc:title>
  <dc:creator>Safin, Ilya S.</dc:creator>
  <cp:lastModifiedBy>Немыченкова Анна Владимировна</cp:lastModifiedBy>
  <cp:revision>415</cp:revision>
  <cp:lastPrinted>2016-11-08T09:56:57Z</cp:lastPrinted>
  <dcterms:created xsi:type="dcterms:W3CDTF">2016-09-09T10:30:54Z</dcterms:created>
  <dcterms:modified xsi:type="dcterms:W3CDTF">2017-04-14T14:35:18Z</dcterms:modified>
</cp:coreProperties>
</file>